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66" r:id="rId11"/>
    <p:sldId id="276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7949" autoAdjust="0"/>
  </p:normalViewPr>
  <p:slideViewPr>
    <p:cSldViewPr snapToGrid="0" showGuides="1">
      <p:cViewPr varScale="1">
        <p:scale>
          <a:sx n="68" d="100"/>
          <a:sy n="68" d="100"/>
        </p:scale>
        <p:origin x="38" y="7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6/1/2019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6/1/2019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6/1/2019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</a:t>
            </a:r>
            <a:r>
              <a:rPr lang="en-US" dirty="0" err="1"/>
              <a:t>Neighbourhood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Coursera Capstone project</a:t>
            </a:r>
          </a:p>
          <a:p>
            <a:endParaRPr lang="en-US" dirty="0"/>
          </a:p>
        </p:txBody>
      </p:sp>
      <p:pic>
        <p:nvPicPr>
          <p:cNvPr id="10" name="Picture Placeholder 9" descr="cityscape&#10;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Venue Recommendation for United States of America</a:t>
            </a:r>
            <a:br>
              <a:rPr lang="en-US" sz="2800" dirty="0"/>
            </a:br>
            <a:r>
              <a:rPr lang="en-IN" sz="2800" dirty="0"/>
              <a:t>Visitor's</a:t>
            </a:r>
            <a:endParaRPr lang="en-US" sz="2800" dirty="0"/>
          </a:p>
        </p:txBody>
      </p:sp>
      <p:pic>
        <p:nvPicPr>
          <p:cNvPr id="10" name="Picture Placeholder 9" descr="city 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intention on this project is to collect and provide a data driven recommendation that provides a alternative to statistical data. recommendations.</a:t>
            </a:r>
          </a:p>
        </p:txBody>
      </p:sp>
      <p:pic>
        <p:nvPicPr>
          <p:cNvPr id="11" name="Picture Placeholder 10" descr="city skylin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EB181E26-89C4-4A14-92DE-0F4C4B0E9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Placeholder 6" descr="skycra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743" r="2" b="28473"/>
          <a:stretch/>
        </p:blipFill>
        <p:spPr>
          <a:xfrm>
            <a:off x="6587330" y="1690689"/>
            <a:ext cx="5604670" cy="2501837"/>
          </a:xfrm>
          <a:custGeom>
            <a:avLst/>
            <a:gdLst>
              <a:gd name="connsiteX0" fmla="*/ 1159248 w 5604670"/>
              <a:gd name="connsiteY0" fmla="*/ 0 h 2501837"/>
              <a:gd name="connsiteX1" fmla="*/ 5604670 w 5604670"/>
              <a:gd name="connsiteY1" fmla="*/ 0 h 2501837"/>
              <a:gd name="connsiteX2" fmla="*/ 5604670 w 5604670"/>
              <a:gd name="connsiteY2" fmla="*/ 2501837 h 2501837"/>
              <a:gd name="connsiteX3" fmla="*/ 0 w 5604670"/>
              <a:gd name="connsiteY3" fmla="*/ 2501837 h 250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4670" h="2501837">
                <a:moveTo>
                  <a:pt x="1159248" y="0"/>
                </a:moveTo>
                <a:lnTo>
                  <a:pt x="5604670" y="0"/>
                </a:lnTo>
                <a:lnTo>
                  <a:pt x="5604670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C4FC64-481B-4CC3-A442-7D69F55522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532" r="-3" b="38534"/>
          <a:stretch/>
        </p:blipFill>
        <p:spPr>
          <a:xfrm>
            <a:off x="4791075" y="4357117"/>
            <a:ext cx="7400925" cy="2500884"/>
          </a:xfrm>
          <a:custGeom>
            <a:avLst/>
            <a:gdLst>
              <a:gd name="connsiteX0" fmla="*/ 1717230 w 7400925"/>
              <a:gd name="connsiteY0" fmla="*/ 0 h 2500884"/>
              <a:gd name="connsiteX1" fmla="*/ 7400925 w 7400925"/>
              <a:gd name="connsiteY1" fmla="*/ 0 h 2500884"/>
              <a:gd name="connsiteX2" fmla="*/ 7400925 w 7400925"/>
              <a:gd name="connsiteY2" fmla="*/ 2500884 h 2500884"/>
              <a:gd name="connsiteX3" fmla="*/ 0 w 7400925"/>
              <a:gd name="connsiteY3" fmla="*/ 2500884 h 2500884"/>
              <a:gd name="connsiteX4" fmla="*/ 0 w 7400925"/>
              <a:gd name="connsiteY4" fmla="*/ 2500883 h 2500884"/>
              <a:gd name="connsiteX5" fmla="*/ 552186 w 7400925"/>
              <a:gd name="connsiteY5" fmla="*/ 2500883 h 2500884"/>
              <a:gd name="connsiteX6" fmla="*/ 558423 w 7400925"/>
              <a:gd name="connsiteY6" fmla="*/ 2500883 h 25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00925" h="2500884">
                <a:moveTo>
                  <a:pt x="1717230" y="0"/>
                </a:moveTo>
                <a:lnTo>
                  <a:pt x="7400925" y="0"/>
                </a:lnTo>
                <a:lnTo>
                  <a:pt x="7400925" y="2500884"/>
                </a:lnTo>
                <a:lnTo>
                  <a:pt x="0" y="2500884"/>
                </a:lnTo>
                <a:lnTo>
                  <a:pt x="0" y="2500883"/>
                </a:lnTo>
                <a:lnTo>
                  <a:pt x="552186" y="2500883"/>
                </a:lnTo>
                <a:lnTo>
                  <a:pt x="558423" y="2500883"/>
                </a:lnTo>
                <a:close/>
              </a:path>
            </a:pathLst>
          </a:custGeom>
        </p:spPr>
      </p:pic>
      <p:sp>
        <p:nvSpPr>
          <p:cNvPr id="92" name="Freeform 37">
            <a:extLst>
              <a:ext uri="{FF2B5EF4-FFF2-40B4-BE49-F238E27FC236}">
                <a16:creationId xmlns:a16="http://schemas.microsoft.com/office/drawing/2014/main" id="{13958066-7CBD-4B89-8F46-614C4F28B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691641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097779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/>
            <a:r>
              <a:rPr lang="en-US" sz="1900"/>
              <a:t>• </a:t>
            </a:r>
            <a:r>
              <a:rPr lang="en-US" sz="1900" b="1"/>
              <a:t>Data Requirements for this project: </a:t>
            </a:r>
          </a:p>
          <a:p>
            <a:pPr marL="0"/>
            <a:r>
              <a:rPr lang="en-US" sz="1900"/>
              <a:t>• Neighborhood Information (i.e. name, coordinates, populations). </a:t>
            </a:r>
          </a:p>
          <a:p>
            <a:pPr marL="0"/>
            <a:r>
              <a:rPr lang="en-US" sz="1900"/>
              <a:t>• Venue information (i.e. name, category, coordinates) </a:t>
            </a:r>
          </a:p>
          <a:p>
            <a:pPr marL="0"/>
            <a:r>
              <a:rPr lang="en-US" sz="1900" b="1"/>
              <a:t>• Data Sources for this project: </a:t>
            </a:r>
          </a:p>
          <a:p>
            <a:pPr marL="0"/>
            <a:r>
              <a:rPr lang="en-US" sz="1900"/>
              <a:t>• Zillow Home</a:t>
            </a:r>
          </a:p>
          <a:p>
            <a:pPr marL="0"/>
            <a:r>
              <a:rPr lang="en-US" sz="1900"/>
              <a:t>• Foursquare.com </a:t>
            </a:r>
          </a:p>
          <a:p>
            <a:pPr marL="0"/>
            <a:r>
              <a:rPr lang="en-US" sz="1900" b="1"/>
              <a:t>• Data Processing for this project: </a:t>
            </a:r>
          </a:p>
          <a:p>
            <a:pPr marL="0"/>
            <a:r>
              <a:rPr lang="en-US" sz="1900"/>
              <a:t>• Data cleaning is required </a:t>
            </a:r>
          </a:p>
          <a:p>
            <a:pPr marL="0"/>
            <a:r>
              <a:rPr lang="en-US" sz="1900"/>
              <a:t>• Data needs to be in a structured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6550" y="6356350"/>
            <a:ext cx="857249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9EC71654-96A5-4280-94F3-931C61A9F92C}" type="slidenum">
              <a:rPr lang="en-US" sz="1200">
                <a:solidFill>
                  <a:srgbClr val="FFFFFF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METHODOLOGY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IN" b="1" dirty="0"/>
              <a:t>Data </a:t>
            </a:r>
            <a:r>
              <a:rPr lang="en-IN" b="1" dirty="0" err="1"/>
              <a:t>Cleanup</a:t>
            </a:r>
            <a:r>
              <a:rPr lang="en-IN" b="1" dirty="0"/>
              <a:t> and re-grouping</a:t>
            </a:r>
          </a:p>
          <a:p>
            <a:pPr lvl="1"/>
            <a:r>
              <a:rPr lang="en-IN" sz="1800" dirty="0"/>
              <a:t>Drop/Ignore cells with missing data</a:t>
            </a:r>
          </a:p>
          <a:p>
            <a:pPr lvl="1"/>
            <a:r>
              <a:rPr lang="en-IN" sz="1800" dirty="0"/>
              <a:t>Use most current data</a:t>
            </a:r>
          </a:p>
          <a:p>
            <a:pPr lvl="1"/>
            <a:r>
              <a:rPr lang="en-IN" sz="1800" dirty="0"/>
              <a:t>Fix data types</a:t>
            </a:r>
          </a:p>
          <a:p>
            <a:pPr marL="457200" lvl="1" indent="0">
              <a:buNone/>
            </a:pPr>
            <a:endParaRPr lang="en-IN" sz="1800" dirty="0"/>
          </a:p>
          <a:p>
            <a:pPr marL="457200" lvl="1" indent="0">
              <a:buNone/>
            </a:pPr>
            <a:endParaRPr lang="en-IN" sz="1800" dirty="0"/>
          </a:p>
          <a:p>
            <a:pPr lvl="1"/>
            <a:r>
              <a:rPr lang="en-IN" sz="1800" dirty="0"/>
              <a:t>Using </a:t>
            </a:r>
            <a:r>
              <a:rPr lang="en-IN" sz="1800" dirty="0" err="1"/>
              <a:t>FourSquare</a:t>
            </a:r>
            <a:r>
              <a:rPr lang="en-IN" sz="1800" dirty="0"/>
              <a:t> to get nearby venues by different categories and </a:t>
            </a:r>
          </a:p>
          <a:p>
            <a:pPr lvl="1"/>
            <a:r>
              <a:rPr lang="en-IN" sz="1800" dirty="0"/>
              <a:t>Using K-means to cluster neighbour </a:t>
            </a:r>
          </a:p>
          <a:p>
            <a:pPr marL="457200" lvl="1" indent="0">
              <a:buNone/>
            </a:pP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F7743-1B3E-4255-A881-926D1DE8BD6B}"/>
              </a:ext>
            </a:extLst>
          </p:cNvPr>
          <p:cNvSpPr/>
          <p:nvPr/>
        </p:nvSpPr>
        <p:spPr>
          <a:xfrm>
            <a:off x="515938" y="3156773"/>
            <a:ext cx="3321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00"/>
                </a:solidFill>
                <a:latin typeface="Helvetica Neue"/>
              </a:rPr>
              <a:t>Segmenting </a:t>
            </a:r>
            <a:r>
              <a:rPr lang="en-IN" sz="2400" b="1" dirty="0">
                <a:solidFill>
                  <a:srgbClr val="000000"/>
                </a:solidFill>
              </a:rPr>
              <a:t>and</a:t>
            </a:r>
            <a:r>
              <a:rPr lang="en-IN" b="1" dirty="0">
                <a:solidFill>
                  <a:srgbClr val="000000"/>
                </a:solidFill>
                <a:latin typeface="Helvetica Neue"/>
              </a:rPr>
              <a:t> Clustering</a:t>
            </a:r>
            <a:endParaRPr lang="en-IN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1AFFF-CE02-4456-985F-41A3C7A7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81" y="499128"/>
            <a:ext cx="7310519" cy="584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Clustering and segmenting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664510" cy="2504663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Clustering Similar </a:t>
            </a:r>
            <a:r>
              <a:rPr lang="en-US" sz="2000" dirty="0" err="1"/>
              <a:t>Neighbourhoods</a:t>
            </a:r>
            <a:endParaRPr lang="en-US" sz="2000" dirty="0"/>
          </a:p>
          <a:p>
            <a:pPr algn="l"/>
            <a:r>
              <a:rPr lang="en-US" sz="2000" dirty="0"/>
              <a:t>Grouping Based on common venues</a:t>
            </a:r>
          </a:p>
          <a:p>
            <a:pPr algn="l"/>
            <a:r>
              <a:rPr lang="en-US" sz="2000" dirty="0"/>
              <a:t>Grouping based on food venues</a:t>
            </a:r>
          </a:p>
          <a:p>
            <a:pPr algn="l"/>
            <a:r>
              <a:rPr lang="en-US" sz="2000" dirty="0"/>
              <a:t>Grouping based on Outdoors and  Recreation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0BEE5-9F97-4A83-AD71-D5A4B1ED1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1239996"/>
            <a:ext cx="8307815" cy="53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city and food venue based on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36E96-E7A0-4609-BE86-39ACD0CB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438"/>
            <a:ext cx="11839903" cy="53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D69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A05B7A-FA87-43EA-910F-FE6BDD47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DISCUSSION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0EB578D-2D41-4612-A398-E31E1158321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88" r="118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D6C2F-25A4-42A2-8C21-00A8A339A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Portland and Seattle Coffee shops have higher ratings and are most frequently visited compared to major cities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Most common Food Venues are Coffee </a:t>
            </a:r>
            <a:r>
              <a:rPr lang="en-US" sz="2000" dirty="0" err="1">
                <a:solidFill>
                  <a:srgbClr val="FFFFFF"/>
                </a:solidFill>
              </a:rPr>
              <a:t>Shops,Mexican</a:t>
            </a:r>
            <a:r>
              <a:rPr lang="en-US" sz="2000" dirty="0">
                <a:solidFill>
                  <a:srgbClr val="FFFFFF"/>
                </a:solidFill>
              </a:rPr>
              <a:t> Restaurant and Pizza places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Pizza places, American Restaurants and Italian Restaurants are most frequently visited</a:t>
            </a:r>
          </a:p>
        </p:txBody>
      </p:sp>
    </p:spTree>
    <p:extLst>
      <p:ext uri="{BB962C8B-B14F-4D97-AF65-F5344CB8AC3E}">
        <p14:creationId xmlns:p14="http://schemas.microsoft.com/office/powerpoint/2010/main" val="1281868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9B0EC6D-03DD-4CEE-9979-34A964DC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Widescreen</PresentationFormat>
  <Paragraphs>53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Corbel</vt:lpstr>
      <vt:lpstr>Helvetica Neue</vt:lpstr>
      <vt:lpstr>Office Theme</vt:lpstr>
      <vt:lpstr>Battle of Neighbourhood</vt:lpstr>
      <vt:lpstr>Venue Recommendation for United States of America Visitor's</vt:lpstr>
      <vt:lpstr>INTroduction</vt:lpstr>
      <vt:lpstr>DATA Description</vt:lpstr>
      <vt:lpstr>METHODOLOGY</vt:lpstr>
      <vt:lpstr>result</vt:lpstr>
      <vt:lpstr>Grouping city and food venue based on score</vt:lpstr>
      <vt:lpstr>DISCUSSION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2019-06-01T10:16:02Z</dcterms:created>
  <dcterms:modified xsi:type="dcterms:W3CDTF">2019-06-01T10:22:19Z</dcterms:modified>
</cp:coreProperties>
</file>